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98" r:id="rId3"/>
    <p:sldId id="311" r:id="rId4"/>
    <p:sldId id="400" r:id="rId5"/>
    <p:sldId id="399" r:id="rId6"/>
    <p:sldId id="401" r:id="rId7"/>
    <p:sldId id="402" r:id="rId8"/>
    <p:sldId id="40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80" d="100"/>
          <a:sy n="80" d="100"/>
        </p:scale>
        <p:origin x="-28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E43D6298-6717-4DD9-B660-A4434BB916B6}"/>
    <pc:docChg chg="addSld modSld">
      <pc:chgData name="Siniša Vuksan" userId="3af124f9-b8e7-46e3-9422-21ae1d17ac0b" providerId="ADAL" clId="{E43D6298-6717-4DD9-B660-A4434BB916B6}" dt="2020-10-25T15:08:39.741" v="102" actId="1076"/>
      <pc:docMkLst>
        <pc:docMk/>
      </pc:docMkLst>
      <pc:sldChg chg="modSp add">
        <pc:chgData name="Siniša Vuksan" userId="3af124f9-b8e7-46e3-9422-21ae1d17ac0b" providerId="ADAL" clId="{E43D6298-6717-4DD9-B660-A4434BB916B6}" dt="2020-10-25T15:08:39.741" v="102" actId="1076"/>
        <pc:sldMkLst>
          <pc:docMk/>
          <pc:sldMk cId="114420373" sldId="403"/>
        </pc:sldMkLst>
        <pc:spChg chg="mod">
          <ac:chgData name="Siniša Vuksan" userId="3af124f9-b8e7-46e3-9422-21ae1d17ac0b" providerId="ADAL" clId="{E43D6298-6717-4DD9-B660-A4434BB916B6}" dt="2020-10-25T15:08:39.741" v="102" actId="1076"/>
          <ac:spMkLst>
            <pc:docMk/>
            <pc:sldMk cId="114420373" sldId="403"/>
            <ac:spMk id="13" creationId="{603A95EE-A506-4521-B003-EC1CB801017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9567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2095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76285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42174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280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32017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6694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5556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392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4813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997495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396C9-95FF-4AA8-AA7E-ECCCCDE58F2C}" type="datetimeFigureOut">
              <a:rPr lang="hr-HR" smtClean="0"/>
              <a:pPr/>
              <a:t>25.10.2020.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5C992-20F2-4EA1-9737-4CD93F19205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26691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jp/view-image.php?image=232940&amp;picture=201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ordwall.net/resource/5766162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ordwall.net/resource/5771159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hyperlink" Target="https://youtu.be/MDVFJwHIK5o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2000"/>
            <a:lum/>
            <a:extLs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>
            <a:extLst>
              <a:ext uri="{FF2B5EF4-FFF2-40B4-BE49-F238E27FC236}">
                <a16:creationId xmlns:a16="http://schemas.microsoft.com/office/drawing/2014/main" xmlns="" id="{7AABC19F-20AC-44C3-817D-0AB550E470EC}"/>
              </a:ext>
            </a:extLst>
          </p:cNvPr>
          <p:cNvSpPr txBox="1"/>
          <p:nvPr/>
        </p:nvSpPr>
        <p:spPr>
          <a:xfrm>
            <a:off x="4764410" y="2778264"/>
            <a:ext cx="6843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000" b="1" u="sng" dirty="0">
                <a:solidFill>
                  <a:schemeClr val="accent2"/>
                </a:solidFill>
              </a:rPr>
              <a:t>HOLIDAYS;</a:t>
            </a:r>
          </a:p>
        </p:txBody>
      </p:sp>
      <p:sp>
        <p:nvSpPr>
          <p:cNvPr id="27" name="TekstniOkvir 26">
            <a:extLst>
              <a:ext uri="{FF2B5EF4-FFF2-40B4-BE49-F238E27FC236}">
                <a16:creationId xmlns:a16="http://schemas.microsoft.com/office/drawing/2014/main" xmlns="" id="{10333F66-C8B6-4273-844E-B19AC9BCB6A4}"/>
              </a:ext>
            </a:extLst>
          </p:cNvPr>
          <p:cNvSpPr txBox="1"/>
          <p:nvPr/>
        </p:nvSpPr>
        <p:spPr>
          <a:xfrm>
            <a:off x="4764410" y="3429000"/>
            <a:ext cx="6843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000" dirty="0" err="1">
                <a:solidFill>
                  <a:schemeClr val="bg1"/>
                </a:solidFill>
              </a:rPr>
              <a:t>Halloween</a:t>
            </a:r>
            <a:endParaRPr lang="hr-HR" sz="4000" dirty="0">
              <a:solidFill>
                <a:schemeClr val="bg1"/>
              </a:solidFill>
            </a:endParaRPr>
          </a:p>
          <a:p>
            <a:pPr algn="r"/>
            <a:endParaRPr lang="hr-HR" sz="4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9360" y="4242527"/>
            <a:ext cx="5882640" cy="1094248"/>
          </a:xfrm>
          <a:prstGeom prst="rect">
            <a:avLst/>
          </a:prstGeom>
        </p:spPr>
      </p:pic>
      <p:pic>
        <p:nvPicPr>
          <p:cNvPr id="1028" name="Picture 4" descr="Halloween Ghost Clipart PNG Image">
            <a:extLst>
              <a:ext uri="{FF2B5EF4-FFF2-40B4-BE49-F238E27FC236}">
                <a16:creationId xmlns:a16="http://schemas.microsoft.com/office/drawing/2014/main" xmlns="" id="{6BE32421-70F0-4B95-888D-442B36120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0489" y="2480310"/>
            <a:ext cx="378364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786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ownload Torn Notebook Paper Png - Png Paper Torn PNG Image with ...">
            <a:extLst>
              <a:ext uri="{FF2B5EF4-FFF2-40B4-BE49-F238E27FC236}">
                <a16:creationId xmlns:a16="http://schemas.microsoft.com/office/drawing/2014/main" xmlns="" id="{44B6FF1D-B5F3-48C0-8B3E-91B3C919A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9814">
            <a:off x="1411282" y="-350869"/>
            <a:ext cx="9563181" cy="919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ownload Red Circle Png - Red Pen Circle Png PNG Image with No ...">
            <a:extLst>
              <a:ext uri="{FF2B5EF4-FFF2-40B4-BE49-F238E27FC236}">
                <a16:creationId xmlns:a16="http://schemas.microsoft.com/office/drawing/2014/main" xmlns="" id="{09E9B3B7-33F8-4B11-9770-D2826FC44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8558" y="3154638"/>
            <a:ext cx="2514883" cy="158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ownload Red Circle Png - Red Pen Circle Png PNG Image with No ...">
            <a:extLst>
              <a:ext uri="{FF2B5EF4-FFF2-40B4-BE49-F238E27FC236}">
                <a16:creationId xmlns:a16="http://schemas.microsoft.com/office/drawing/2014/main" xmlns="" id="{02432B3B-03AB-44F4-8052-90A372BA4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1918" y="2239744"/>
            <a:ext cx="1898985" cy="8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ownload Red Circle Png - Red Pen Circle Png PNG Image with No ...">
            <a:extLst>
              <a:ext uri="{FF2B5EF4-FFF2-40B4-BE49-F238E27FC236}">
                <a16:creationId xmlns:a16="http://schemas.microsoft.com/office/drawing/2014/main" xmlns="" id="{458A7D4F-E1E4-401D-B333-1F318CF4D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6191" y="1732840"/>
            <a:ext cx="1898985" cy="8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ownload Red Circle Png - Red Pen Circle Png PNG Image with No ...">
            <a:extLst>
              <a:ext uri="{FF2B5EF4-FFF2-40B4-BE49-F238E27FC236}">
                <a16:creationId xmlns:a16="http://schemas.microsoft.com/office/drawing/2014/main" xmlns="" id="{A8A2B9A1-8336-4420-9B46-60E7AF895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1472" y="1635691"/>
            <a:ext cx="1898985" cy="84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ed-wave-line-png-8 - Downtown Cabaret Downtown Cabaret">
            <a:extLst>
              <a:ext uri="{FF2B5EF4-FFF2-40B4-BE49-F238E27FC236}">
                <a16:creationId xmlns:a16="http://schemas.microsoft.com/office/drawing/2014/main" xmlns="" id="{3D9F8ABB-1D0F-4D7D-9A6E-F36BE4362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9272" flipV="1">
            <a:off x="3715313" y="3151221"/>
            <a:ext cx="1431181" cy="42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red-wave-line-png-8 - Downtown Cabaret Downtown Cabaret">
            <a:extLst>
              <a:ext uri="{FF2B5EF4-FFF2-40B4-BE49-F238E27FC236}">
                <a16:creationId xmlns:a16="http://schemas.microsoft.com/office/drawing/2014/main" xmlns="" id="{E618FA9D-10CF-4CF0-A917-ABD3DA1DA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502443" flipV="1">
            <a:off x="4884142" y="2814615"/>
            <a:ext cx="1016351" cy="23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red-wave-line-png-8 - Downtown Cabaret Downtown Cabaret">
            <a:extLst>
              <a:ext uri="{FF2B5EF4-FFF2-40B4-BE49-F238E27FC236}">
                <a16:creationId xmlns:a16="http://schemas.microsoft.com/office/drawing/2014/main" xmlns="" id="{7E3C0486-0DBE-4FA8-B375-97558C264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359154" flipH="1" flipV="1">
            <a:off x="6906539" y="2755210"/>
            <a:ext cx="1431181" cy="42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kstniOkvir 14">
            <a:extLst>
              <a:ext uri="{FF2B5EF4-FFF2-40B4-BE49-F238E27FC236}">
                <a16:creationId xmlns:a16="http://schemas.microsoft.com/office/drawing/2014/main" xmlns="" id="{FD87A7C4-FACD-4E78-A349-D33AAC64A9A4}"/>
              </a:ext>
            </a:extLst>
          </p:cNvPr>
          <p:cNvSpPr txBox="1"/>
          <p:nvPr/>
        </p:nvSpPr>
        <p:spPr>
          <a:xfrm rot="21408452">
            <a:off x="5170765" y="3715830"/>
            <a:ext cx="1952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>
                <a:latin typeface="Ink Free" panose="03080402000500000000" pitchFamily="66" charset="0"/>
              </a:rPr>
              <a:t>HALLOWEEN</a:t>
            </a:r>
          </a:p>
        </p:txBody>
      </p:sp>
      <p:sp>
        <p:nvSpPr>
          <p:cNvPr id="16" name="TekstniOkvir 15">
            <a:extLst>
              <a:ext uri="{FF2B5EF4-FFF2-40B4-BE49-F238E27FC236}">
                <a16:creationId xmlns:a16="http://schemas.microsoft.com/office/drawing/2014/main" xmlns="" id="{36F9C355-9F04-4FA6-880A-3791768B981F}"/>
              </a:ext>
            </a:extLst>
          </p:cNvPr>
          <p:cNvSpPr txBox="1"/>
          <p:nvPr/>
        </p:nvSpPr>
        <p:spPr>
          <a:xfrm rot="21321731">
            <a:off x="3103744" y="2367963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err="1">
                <a:latin typeface="Ink Free" panose="03080402000500000000" pitchFamily="66" charset="0"/>
              </a:rPr>
              <a:t>cat</a:t>
            </a:r>
            <a:endParaRPr lang="hr-HR" sz="3200" dirty="0">
              <a:latin typeface="Ink Free" panose="03080402000500000000" pitchFamily="66" charset="0"/>
            </a:endParaRPr>
          </a:p>
        </p:txBody>
      </p:sp>
      <p:sp>
        <p:nvSpPr>
          <p:cNvPr id="17" name="TekstniOkvir 16">
            <a:extLst>
              <a:ext uri="{FF2B5EF4-FFF2-40B4-BE49-F238E27FC236}">
                <a16:creationId xmlns:a16="http://schemas.microsoft.com/office/drawing/2014/main" xmlns="" id="{B8FCB2CF-42F7-4567-A046-04BE19855AAC}"/>
              </a:ext>
            </a:extLst>
          </p:cNvPr>
          <p:cNvSpPr txBox="1"/>
          <p:nvPr/>
        </p:nvSpPr>
        <p:spPr>
          <a:xfrm rot="21321731">
            <a:off x="4932321" y="1861059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>
                <a:latin typeface="Ink Free" panose="03080402000500000000" pitchFamily="66" charset="0"/>
              </a:rPr>
              <a:t>bat</a:t>
            </a:r>
          </a:p>
        </p:txBody>
      </p:sp>
      <p:sp>
        <p:nvSpPr>
          <p:cNvPr id="19" name="TekstniOkvir 18">
            <a:extLst>
              <a:ext uri="{FF2B5EF4-FFF2-40B4-BE49-F238E27FC236}">
                <a16:creationId xmlns:a16="http://schemas.microsoft.com/office/drawing/2014/main" xmlns="" id="{1BC77A33-43E8-4E7B-829C-768CED8C0045}"/>
              </a:ext>
            </a:extLst>
          </p:cNvPr>
          <p:cNvSpPr txBox="1"/>
          <p:nvPr/>
        </p:nvSpPr>
        <p:spPr>
          <a:xfrm rot="21321731">
            <a:off x="7541561" y="1793397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dirty="0" err="1">
                <a:latin typeface="Ink Free" panose="03080402000500000000" pitchFamily="66" charset="0"/>
              </a:rPr>
              <a:t>ghost</a:t>
            </a:r>
            <a:endParaRPr lang="hr-HR" sz="3200" dirty="0">
              <a:latin typeface="Ink Free" panose="03080402000500000000" pitchFamily="66" charset="0"/>
            </a:endParaRPr>
          </a:p>
        </p:txBody>
      </p:sp>
      <p:sp>
        <p:nvSpPr>
          <p:cNvPr id="20" name="TekstniOkvir 19">
            <a:extLst>
              <a:ext uri="{FF2B5EF4-FFF2-40B4-BE49-F238E27FC236}">
                <a16:creationId xmlns:a16="http://schemas.microsoft.com/office/drawing/2014/main" xmlns="" id="{5ECB7072-4268-4CB4-A2A0-AB1E3BCAE142}"/>
              </a:ext>
            </a:extLst>
          </p:cNvPr>
          <p:cNvSpPr txBox="1"/>
          <p:nvPr/>
        </p:nvSpPr>
        <p:spPr>
          <a:xfrm>
            <a:off x="166818" y="47319"/>
            <a:ext cx="11891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/>
              <a:t>Otvori svoju bilježnicu, te se prisjeti riječi vezanih za </a:t>
            </a:r>
            <a:r>
              <a:rPr lang="hr-HR" sz="2000" dirty="0" err="1"/>
              <a:t>Halloween</a:t>
            </a:r>
            <a:r>
              <a:rPr lang="hr-HR" sz="2000" dirty="0"/>
              <a:t> (Noć vještica), koje već znaš!</a:t>
            </a:r>
          </a:p>
        </p:txBody>
      </p:sp>
      <p:sp>
        <p:nvSpPr>
          <p:cNvPr id="21" name="TekstniOkvir 20">
            <a:extLst>
              <a:ext uri="{FF2B5EF4-FFF2-40B4-BE49-F238E27FC236}">
                <a16:creationId xmlns:a16="http://schemas.microsoft.com/office/drawing/2014/main" xmlns="" id="{6C0B1F74-ED3A-4258-BC22-FCA543A10E4B}"/>
              </a:ext>
            </a:extLst>
          </p:cNvPr>
          <p:cNvSpPr txBox="1"/>
          <p:nvPr/>
        </p:nvSpPr>
        <p:spPr>
          <a:xfrm rot="21362864">
            <a:off x="2994554" y="4558789"/>
            <a:ext cx="6843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 err="1"/>
              <a:t>When</a:t>
            </a:r>
            <a:r>
              <a:rPr lang="hr-HR" sz="2800" b="1" dirty="0"/>
              <a:t> do </a:t>
            </a:r>
            <a:r>
              <a:rPr lang="hr-HR" sz="2800" b="1" dirty="0" err="1"/>
              <a:t>we</a:t>
            </a:r>
            <a:r>
              <a:rPr lang="hr-HR" sz="2800" b="1" dirty="0"/>
              <a:t> </a:t>
            </a:r>
            <a:r>
              <a:rPr lang="hr-HR" sz="2800" b="1" dirty="0" err="1"/>
              <a:t>celebrate</a:t>
            </a:r>
            <a:r>
              <a:rPr lang="hr-HR" sz="2800" b="1" dirty="0"/>
              <a:t> </a:t>
            </a:r>
            <a:r>
              <a:rPr lang="hr-HR" sz="2800" b="1" dirty="0" err="1"/>
              <a:t>Halloween</a:t>
            </a:r>
            <a:r>
              <a:rPr lang="hr-HR" sz="2800" b="1" dirty="0"/>
              <a:t>?</a:t>
            </a:r>
            <a:br>
              <a:rPr lang="hr-HR" sz="2800" b="1" dirty="0"/>
            </a:br>
            <a:r>
              <a:rPr lang="hr-HR" sz="2800" i="1" dirty="0"/>
              <a:t>Kada se obilježava Noć vještica?</a:t>
            </a:r>
          </a:p>
          <a:p>
            <a:r>
              <a:rPr lang="hr-HR" sz="2800" b="1" dirty="0" err="1"/>
              <a:t>Which</a:t>
            </a:r>
            <a:r>
              <a:rPr lang="hr-HR" sz="2800" b="1" dirty="0"/>
              <a:t> </a:t>
            </a:r>
            <a:r>
              <a:rPr lang="hr-HR" sz="2800" b="1" dirty="0" err="1"/>
              <a:t>Halloween</a:t>
            </a:r>
            <a:r>
              <a:rPr lang="hr-HR" sz="2800" b="1" dirty="0"/>
              <a:t> </a:t>
            </a:r>
            <a:r>
              <a:rPr lang="hr-HR" sz="2800" b="1" dirty="0" err="1"/>
              <a:t>traditions</a:t>
            </a:r>
            <a:r>
              <a:rPr lang="hr-HR" sz="2800" b="1" dirty="0"/>
              <a:t> do </a:t>
            </a:r>
            <a:r>
              <a:rPr lang="hr-HR" sz="2800" b="1" dirty="0" err="1"/>
              <a:t>you</a:t>
            </a:r>
            <a:r>
              <a:rPr lang="hr-HR" sz="2800" b="1" dirty="0"/>
              <a:t> </a:t>
            </a:r>
            <a:r>
              <a:rPr lang="hr-HR" sz="2800" b="1" dirty="0" err="1"/>
              <a:t>know</a:t>
            </a:r>
            <a:r>
              <a:rPr lang="hr-HR" sz="2800" b="1" dirty="0"/>
              <a:t>?</a:t>
            </a:r>
            <a:br>
              <a:rPr lang="hr-HR" sz="2800" b="1" dirty="0"/>
            </a:br>
            <a:r>
              <a:rPr lang="hr-HR" sz="2800" i="1" dirty="0"/>
              <a:t>Za koje si običaje vezane za Noć vještica čuo?</a:t>
            </a:r>
          </a:p>
        </p:txBody>
      </p:sp>
      <p:pic>
        <p:nvPicPr>
          <p:cNvPr id="18" name="Picture 2" descr="Vidi izvornu sliku">
            <a:extLst>
              <a:ext uri="{FF2B5EF4-FFF2-40B4-BE49-F238E27FC236}">
                <a16:creationId xmlns:a16="http://schemas.microsoft.com/office/drawing/2014/main" xmlns="" id="{ED21C542-384C-4A5D-91C1-E6A3E81CF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Vidi izvornu sliku">
            <a:extLst>
              <a:ext uri="{FF2B5EF4-FFF2-40B4-BE49-F238E27FC236}">
                <a16:creationId xmlns:a16="http://schemas.microsoft.com/office/drawing/2014/main" xmlns="" id="{0BE03255-3B26-4B25-AB43-C3F64BE31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7051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16" grpId="0" build="allAtOnce"/>
      <p:bldP spid="17" grpId="0" build="allAtOnce"/>
      <p:bldP spid="19" grpId="0" build="allAtOnce"/>
      <p:bldP spid="20" grpId="0"/>
      <p:bldP spid="2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1C641332-D3E1-44FF-89AE-E95C947BBDAD}"/>
              </a:ext>
            </a:extLst>
          </p:cNvPr>
          <p:cNvSpPr txBox="1">
            <a:spLocks/>
          </p:cNvSpPr>
          <p:nvPr/>
        </p:nvSpPr>
        <p:spPr>
          <a:xfrm>
            <a:off x="228600" y="5719354"/>
            <a:ext cx="11109959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Prisjeti se riječi povezanih uz </a:t>
            </a:r>
            <a:r>
              <a:rPr lang="hr-HR" sz="2000" i="1" dirty="0" err="1"/>
              <a:t>Halloween</a:t>
            </a:r>
            <a:r>
              <a:rPr lang="hr-HR" sz="2000" i="1" dirty="0"/>
              <a:t> spajanjem riječi sa crtežima na sljedećoj poveznici:</a:t>
            </a:r>
            <a:br>
              <a:rPr lang="hr-HR" sz="2000" i="1" dirty="0"/>
            </a:br>
            <a:r>
              <a:rPr lang="hr-HR" sz="2000" i="1" dirty="0">
                <a:hlinkClick r:id="rId2"/>
              </a:rPr>
              <a:t>https://wordwall.net/resource/5766162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xmlns="" id="{6D9B65CE-1AC9-408D-99E5-70B83548EF36}"/>
              </a:ext>
            </a:extLst>
          </p:cNvPr>
          <p:cNvSpPr txBox="1">
            <a:spLocks/>
          </p:cNvSpPr>
          <p:nvPr/>
        </p:nvSpPr>
        <p:spPr>
          <a:xfrm>
            <a:off x="274320" y="983902"/>
            <a:ext cx="11109959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Try</a:t>
            </a:r>
            <a:r>
              <a:rPr lang="hr-HR" sz="2000" b="1" dirty="0"/>
              <a:t> to </a:t>
            </a:r>
            <a:r>
              <a:rPr lang="hr-HR" sz="2000" b="1" dirty="0" err="1"/>
              <a:t>guess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.</a:t>
            </a:r>
            <a:r>
              <a:rPr lang="hr-HR" sz="2000" i="1" dirty="0"/>
              <a:t/>
            </a:r>
            <a:br>
              <a:rPr lang="hr-HR" sz="2000" i="1" dirty="0"/>
            </a:br>
            <a:r>
              <a:rPr lang="hr-HR" sz="2000" i="1" dirty="0">
                <a:solidFill>
                  <a:srgbClr val="0070C0"/>
                </a:solidFill>
              </a:rPr>
              <a:t>Pokušaj odgonetni riječ vezanu za </a:t>
            </a:r>
            <a:r>
              <a:rPr lang="hr-HR" sz="2000" i="1" dirty="0" err="1">
                <a:solidFill>
                  <a:srgbClr val="0070C0"/>
                </a:solidFill>
              </a:rPr>
              <a:t>Halloween</a:t>
            </a:r>
            <a:r>
              <a:rPr lang="hr-HR" sz="2000" i="1" dirty="0"/>
              <a:t>.</a:t>
            </a:r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xmlns="" id="{82B86A44-511A-4AC6-BCCB-363768F7F2DE}"/>
              </a:ext>
            </a:extLst>
          </p:cNvPr>
          <p:cNvSpPr txBox="1">
            <a:spLocks/>
          </p:cNvSpPr>
          <p:nvPr/>
        </p:nvSpPr>
        <p:spPr>
          <a:xfrm>
            <a:off x="320038" y="1968809"/>
            <a:ext cx="5509261" cy="2392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1 </a:t>
            </a:r>
            <a:r>
              <a:rPr lang="en-US" sz="2400" b="1" dirty="0"/>
              <a:t>a red fruit that is good for your teeth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2 </a:t>
            </a:r>
            <a:r>
              <a:rPr lang="en-US" sz="2400" b="1" dirty="0"/>
              <a:t>clothes you wear when you want to </a:t>
            </a:r>
            <a:r>
              <a:rPr lang="hr-HR" sz="2400" b="1" dirty="0" smtClean="0"/>
              <a:t/>
            </a:r>
            <a:br>
              <a:rPr lang="hr-HR" sz="2400" b="1" dirty="0" smtClean="0"/>
            </a:br>
            <a:r>
              <a:rPr lang="hr-HR" sz="2400" b="1" dirty="0" smtClean="0"/>
              <a:t>    </a:t>
            </a:r>
            <a:r>
              <a:rPr lang="en-US" sz="2400" b="1" dirty="0" smtClean="0"/>
              <a:t>look </a:t>
            </a:r>
            <a:r>
              <a:rPr lang="en-US" sz="2400" b="1" dirty="0"/>
              <a:t>like someone else 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3 </a:t>
            </a:r>
            <a:r>
              <a:rPr lang="en-US" sz="2400" b="1" dirty="0"/>
              <a:t>chocolate, cakes, biscuits are</a:t>
            </a:r>
            <a:r>
              <a:rPr lang="hr-HR" sz="2400" b="1" dirty="0"/>
              <a:t>…</a:t>
            </a:r>
            <a:r>
              <a:rPr lang="en-US" sz="2400" b="1" dirty="0"/>
              <a:t> 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4 </a:t>
            </a:r>
            <a:r>
              <a:rPr lang="en-US" sz="2400" b="1" dirty="0"/>
              <a:t>a big round orange vegetable</a:t>
            </a:r>
            <a:endParaRPr lang="hr-HR" sz="2400" b="1" dirty="0"/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xmlns="" id="{314EA133-EF19-4992-8596-DDF6EF1045C4}"/>
              </a:ext>
            </a:extLst>
          </p:cNvPr>
          <p:cNvSpPr txBox="1">
            <a:spLocks/>
          </p:cNvSpPr>
          <p:nvPr/>
        </p:nvSpPr>
        <p:spPr>
          <a:xfrm>
            <a:off x="5638277" y="1996805"/>
            <a:ext cx="5509261" cy="2392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FF0000"/>
                </a:solidFill>
              </a:rPr>
              <a:t>AN APPLE</a:t>
            </a:r>
          </a:p>
          <a:p>
            <a:pPr marL="0" indent="0">
              <a:buNone/>
            </a:pP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xmlns="" id="{347DC2E8-87BB-4A48-8DC3-06B7B7C8FD34}"/>
              </a:ext>
            </a:extLst>
          </p:cNvPr>
          <p:cNvSpPr txBox="1">
            <a:spLocks/>
          </p:cNvSpPr>
          <p:nvPr/>
        </p:nvSpPr>
        <p:spPr>
          <a:xfrm>
            <a:off x="5649707" y="2493400"/>
            <a:ext cx="5509261" cy="2392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FF0000"/>
                </a:solidFill>
              </a:rPr>
              <a:t>A COSTUME </a:t>
            </a:r>
          </a:p>
          <a:p>
            <a:pPr marL="0" indent="0">
              <a:buNone/>
            </a:pP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xmlns="" id="{D6744D23-0FE7-4EB4-9846-EF8209C3C65D}"/>
              </a:ext>
            </a:extLst>
          </p:cNvPr>
          <p:cNvSpPr txBox="1">
            <a:spLocks/>
          </p:cNvSpPr>
          <p:nvPr/>
        </p:nvSpPr>
        <p:spPr>
          <a:xfrm>
            <a:off x="5626847" y="3218547"/>
            <a:ext cx="5509261" cy="2392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FF0000"/>
                </a:solidFill>
              </a:rPr>
              <a:t>SWEETS</a:t>
            </a:r>
          </a:p>
          <a:p>
            <a:pPr marL="0" indent="0">
              <a:buNone/>
            </a:pP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xmlns="" id="{651E80A7-F2E6-4F0E-8720-461F9D64530B}"/>
              </a:ext>
            </a:extLst>
          </p:cNvPr>
          <p:cNvSpPr txBox="1">
            <a:spLocks/>
          </p:cNvSpPr>
          <p:nvPr/>
        </p:nvSpPr>
        <p:spPr>
          <a:xfrm>
            <a:off x="5603987" y="3714954"/>
            <a:ext cx="5509261" cy="2392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>
                <a:solidFill>
                  <a:srgbClr val="FF0000"/>
                </a:solidFill>
              </a:rPr>
              <a:t>A PUMPKIN</a:t>
            </a:r>
          </a:p>
          <a:p>
            <a:pPr marL="0" indent="0">
              <a:buNone/>
            </a:pPr>
            <a:endParaRPr lang="hr-HR" sz="2000" i="1" dirty="0">
              <a:solidFill>
                <a:srgbClr val="FF0000"/>
              </a:solidFill>
            </a:endParaRP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xmlns="" id="{D6DD85A4-6BE1-4D81-A59F-2718038F179E}"/>
              </a:ext>
            </a:extLst>
          </p:cNvPr>
          <p:cNvSpPr txBox="1">
            <a:spLocks/>
          </p:cNvSpPr>
          <p:nvPr/>
        </p:nvSpPr>
        <p:spPr>
          <a:xfrm>
            <a:off x="228599" y="4634644"/>
            <a:ext cx="11109959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0070C0"/>
                </a:solidFill>
              </a:rPr>
              <a:t>Kako su ove riječi povezane s Noći vještica?</a:t>
            </a:r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xmlns="" val="1885293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  <p:bldP spid="20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FC6A885A-5DA8-45A5-A48D-A86868275C73}"/>
              </a:ext>
            </a:extLst>
          </p:cNvPr>
          <p:cNvSpPr txBox="1">
            <a:spLocks/>
          </p:cNvSpPr>
          <p:nvPr/>
        </p:nvSpPr>
        <p:spPr>
          <a:xfrm>
            <a:off x="94524" y="348180"/>
            <a:ext cx="9441180" cy="6704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.</a:t>
            </a:r>
            <a:r>
              <a:rPr lang="hr-HR" sz="2000" i="1" dirty="0"/>
              <a:t/>
            </a:r>
            <a:br>
              <a:rPr lang="hr-HR" sz="2000" i="1" dirty="0"/>
            </a:br>
            <a:r>
              <a:rPr lang="hr-HR" sz="2000" i="1" dirty="0">
                <a:solidFill>
                  <a:srgbClr val="0070C0"/>
                </a:solidFill>
              </a:rPr>
              <a:t>Pročitaj tekst o Noći vještica</a:t>
            </a:r>
            <a:r>
              <a:rPr lang="hr-HR" sz="2000" i="1" dirty="0"/>
              <a:t>.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en-US" sz="2000" b="1" dirty="0"/>
              <a:t>Halloween is an autumn holiday for children. It means “holy evening”, and in the UK and </a:t>
            </a:r>
            <a:r>
              <a:rPr lang="en-US" sz="2000" b="1" dirty="0" smtClean="0"/>
              <a:t>America, </a:t>
            </a:r>
            <a:r>
              <a:rPr lang="en-US" sz="2000" b="1" dirty="0"/>
              <a:t>they celebrate it on the last day of October, the evening before All Saints’ Day.</a:t>
            </a:r>
          </a:p>
          <a:p>
            <a:pPr marL="0" indent="0">
              <a:buNone/>
            </a:pPr>
            <a:r>
              <a:rPr lang="en-US" sz="2000" b="1" dirty="0"/>
              <a:t>Legend says that the veil between our world and the spirit world is the thinnest on Halloween and that the ghosts of the deceased can mingle with the living.</a:t>
            </a:r>
          </a:p>
          <a:p>
            <a:pPr marL="0" indent="0">
              <a:buNone/>
            </a:pPr>
            <a:r>
              <a:rPr lang="en-US" sz="2000" b="1" dirty="0"/>
              <a:t>Children often dress up as witches, vampires, ghosts, mummies and other scary creatures. In their costumes, they go from house to house - trick-or-treating. They knock on the door and say </a:t>
            </a:r>
            <a:r>
              <a:rPr lang="en-US" sz="2000" b="1" dirty="0" smtClean="0"/>
              <a:t>“</a:t>
            </a:r>
            <a:r>
              <a:rPr lang="hr-HR" sz="2000" b="1" dirty="0" smtClean="0"/>
              <a:t>T</a:t>
            </a:r>
            <a:r>
              <a:rPr lang="en-US" sz="2000" b="1" dirty="0" smtClean="0"/>
              <a:t>rick </a:t>
            </a:r>
            <a:r>
              <a:rPr lang="en-US" sz="2000" b="1" dirty="0"/>
              <a:t>or treat?”. That treat is usually a candy. If the person who answers the door doesn't give children the treat, they play a trick on that person.</a:t>
            </a:r>
          </a:p>
          <a:p>
            <a:pPr marL="0" indent="0">
              <a:buNone/>
            </a:pPr>
            <a:r>
              <a:rPr lang="en-US" sz="2000" b="1" dirty="0"/>
              <a:t>On Halloween, children cut faces in the large orange pumpkins and put lights or candles inside. These pumpkins are called “jack-o’-lanterns”, which means “Jack of the lantern”. </a:t>
            </a:r>
          </a:p>
          <a:p>
            <a:pPr marL="0" indent="0">
              <a:buNone/>
            </a:pPr>
            <a:r>
              <a:rPr lang="en-US" sz="2000" b="1" dirty="0"/>
              <a:t>Children also play their </a:t>
            </a:r>
            <a:r>
              <a:rPr lang="en-US" sz="2000" b="1" dirty="0" err="1"/>
              <a:t>favourite</a:t>
            </a:r>
            <a:r>
              <a:rPr lang="en-US" sz="2000" b="1" dirty="0"/>
              <a:t> Halloween game – </a:t>
            </a:r>
            <a:r>
              <a:rPr lang="hr-HR" sz="2000" b="1" i="1" dirty="0" smtClean="0"/>
              <a:t>B</a:t>
            </a:r>
            <a:r>
              <a:rPr lang="en-US" sz="2000" b="1" i="1" dirty="0" err="1" smtClean="0"/>
              <a:t>obbing</a:t>
            </a:r>
            <a:r>
              <a:rPr lang="en-US" sz="2000" b="1" i="1" dirty="0" smtClean="0"/>
              <a:t> </a:t>
            </a:r>
            <a:r>
              <a:rPr lang="en-US" sz="2000" b="1" i="1" dirty="0"/>
              <a:t>for apples</a:t>
            </a:r>
            <a:r>
              <a:rPr lang="en-US" sz="2000" b="1" dirty="0"/>
              <a:t>. They fill a tub or a large basin with water and put apples in the water.  Apples float on the surface and children try to catch the apple with their teeth. </a:t>
            </a:r>
          </a:p>
          <a:p>
            <a:pPr marL="0" indent="0">
              <a:buNone/>
            </a:pPr>
            <a:r>
              <a:rPr lang="en-US" sz="2000" b="1" dirty="0"/>
              <a:t>In America, it is quite popular to have a Halloween costume party. Teenagers watch horror movies, listen to music or tell each other ghost stories. Visiting haunted houses is also popular on Halloween. </a:t>
            </a:r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idi izvornu sliku">
            <a:extLst>
              <a:ext uri="{FF2B5EF4-FFF2-40B4-BE49-F238E27FC236}">
                <a16:creationId xmlns:a16="http://schemas.microsoft.com/office/drawing/2014/main" xmlns="" id="{7A91C4FB-CB60-4A80-8421-5B75BD7C7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7001" y="-2069885"/>
            <a:ext cx="4025469" cy="402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412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1C641332-D3E1-44FF-89AE-E95C947BBDAD}"/>
              </a:ext>
            </a:extLst>
          </p:cNvPr>
          <p:cNvSpPr txBox="1">
            <a:spLocks/>
          </p:cNvSpPr>
          <p:nvPr/>
        </p:nvSpPr>
        <p:spPr>
          <a:xfrm>
            <a:off x="274320" y="99431"/>
            <a:ext cx="11109959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Did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learn</a:t>
            </a:r>
            <a:r>
              <a:rPr lang="hr-HR" sz="2000" b="1" dirty="0"/>
              <a:t> </a:t>
            </a:r>
            <a:r>
              <a:rPr lang="hr-HR" sz="2000" b="1" dirty="0" err="1"/>
              <a:t>anything</a:t>
            </a:r>
            <a:r>
              <a:rPr lang="hr-HR" sz="2000" b="1" dirty="0"/>
              <a:t> </a:t>
            </a:r>
            <a:r>
              <a:rPr lang="hr-HR" sz="2000" b="1" dirty="0" err="1"/>
              <a:t>new</a:t>
            </a:r>
            <a:r>
              <a:rPr lang="hr-HR" sz="2000" b="1" dirty="0"/>
              <a:t>?</a:t>
            </a:r>
            <a:r>
              <a:rPr lang="hr-HR" sz="2000" i="1" dirty="0"/>
              <a:t/>
            </a:r>
            <a:br>
              <a:rPr lang="hr-HR" sz="2000" i="1" dirty="0"/>
            </a:br>
            <a:r>
              <a:rPr lang="hr-HR" sz="2000" i="1" dirty="0"/>
              <a:t>Jesi li saznao nešto novo?</a:t>
            </a:r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xmlns="" id="{FC6A885A-5DA8-45A5-A48D-A86868275C73}"/>
              </a:ext>
            </a:extLst>
          </p:cNvPr>
          <p:cNvSpPr txBox="1">
            <a:spLocks/>
          </p:cNvSpPr>
          <p:nvPr/>
        </p:nvSpPr>
        <p:spPr>
          <a:xfrm>
            <a:off x="274321" y="844950"/>
            <a:ext cx="9441180" cy="629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Are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statements</a:t>
            </a:r>
            <a:r>
              <a:rPr lang="hr-HR" sz="2000" b="1" dirty="0"/>
              <a:t> TRUE </a:t>
            </a:r>
            <a:r>
              <a:rPr lang="hr-HR" sz="2000" b="1" dirty="0" err="1"/>
              <a:t>or</a:t>
            </a:r>
            <a:r>
              <a:rPr lang="hr-HR" sz="2000" b="1" dirty="0"/>
              <a:t> FALSE?</a:t>
            </a:r>
            <a:r>
              <a:rPr lang="hr-HR" sz="2000" i="1" dirty="0"/>
              <a:t/>
            </a:r>
            <a:br>
              <a:rPr lang="hr-HR" sz="2000" i="1" dirty="0"/>
            </a:br>
            <a:r>
              <a:rPr lang="hr-HR" sz="2000" i="1" dirty="0"/>
              <a:t>Jesu li  rečenice točne ili netočne? Ispravi netočne rečenice i zapiši ih u svoju bilježnicu!</a:t>
            </a:r>
          </a:p>
          <a:p>
            <a:pPr marL="0" indent="0">
              <a:buNone/>
            </a:pPr>
            <a:r>
              <a:rPr lang="en-US" sz="2000" b="1" dirty="0"/>
              <a:t>Halloween is a</a:t>
            </a:r>
            <a:r>
              <a:rPr lang="hr-HR" sz="2000" b="1" dirty="0"/>
              <a:t> </a:t>
            </a:r>
            <a:r>
              <a:rPr lang="hr-HR" sz="2000" b="1" dirty="0" err="1"/>
              <a:t>winter</a:t>
            </a:r>
            <a:r>
              <a:rPr lang="hr-HR" sz="2000" b="1" dirty="0"/>
              <a:t> </a:t>
            </a:r>
            <a:r>
              <a:rPr lang="en-US" sz="2000" b="1" dirty="0"/>
              <a:t>holiday for children. </a:t>
            </a:r>
            <a:endParaRPr lang="hr-HR" sz="2000" b="1" dirty="0"/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Halloween</a:t>
            </a:r>
            <a:r>
              <a:rPr lang="hr-HR" sz="2000" b="1" dirty="0"/>
              <a:t> </a:t>
            </a:r>
            <a:r>
              <a:rPr lang="hr-HR" sz="2000" b="1" dirty="0" err="1"/>
              <a:t>is</a:t>
            </a:r>
            <a:r>
              <a:rPr lang="hr-HR" sz="2000" b="1" dirty="0"/>
              <a:t> </a:t>
            </a:r>
            <a:r>
              <a:rPr lang="hr-HR" sz="2000" b="1" dirty="0" err="1"/>
              <a:t>celebrated</a:t>
            </a:r>
            <a:r>
              <a:rPr lang="hr-HR" sz="2000" b="1" dirty="0"/>
              <a:t> on </a:t>
            </a:r>
            <a:r>
              <a:rPr lang="hr-HR" sz="2000" b="1" dirty="0" err="1"/>
              <a:t>the</a:t>
            </a:r>
            <a:r>
              <a:rPr lang="hr-HR" sz="2000" b="1" dirty="0"/>
              <a:t> 30th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October</a:t>
            </a:r>
            <a:r>
              <a:rPr lang="en-US" sz="2000" b="1" dirty="0"/>
              <a:t>.</a:t>
            </a:r>
            <a:endParaRPr lang="hr-HR" sz="2000" b="1" dirty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Children dress up as witches, vampires, ghosts, mummies and other scary creatures.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 </a:t>
            </a:r>
            <a:endParaRPr lang="hr-HR" sz="2000" b="1" dirty="0"/>
          </a:p>
          <a:p>
            <a:pPr marL="0" indent="0">
              <a:buNone/>
            </a:pPr>
            <a:r>
              <a:rPr lang="hr-HR" sz="2000" b="1" dirty="0" err="1"/>
              <a:t>They</a:t>
            </a:r>
            <a:r>
              <a:rPr lang="hr-HR" sz="2000" b="1" dirty="0"/>
              <a:t> </a:t>
            </a: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en-US" sz="2000" b="1" dirty="0"/>
              <a:t>trick-or-treating. </a:t>
            </a:r>
            <a:endParaRPr lang="hr-HR" sz="2000" b="1" dirty="0"/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On Halloween, children cut faces in the large </a:t>
            </a:r>
            <a:r>
              <a:rPr lang="hr-HR" sz="2000" b="1" dirty="0" err="1"/>
              <a:t>green</a:t>
            </a:r>
            <a:r>
              <a:rPr lang="hr-HR" sz="2000" b="1" dirty="0"/>
              <a:t> </a:t>
            </a:r>
            <a:r>
              <a:rPr lang="hr-HR" sz="2000" b="1" dirty="0" err="1"/>
              <a:t>watermelons</a:t>
            </a:r>
            <a:r>
              <a:rPr lang="en-US" sz="2000" b="1" dirty="0"/>
              <a:t>. </a:t>
            </a:r>
            <a:endParaRPr lang="hr-HR" sz="2000" b="1" dirty="0"/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Children also play bobbing for </a:t>
            </a:r>
            <a:r>
              <a:rPr lang="hr-HR" sz="2000" b="1" dirty="0" err="1"/>
              <a:t>carrots</a:t>
            </a:r>
            <a:r>
              <a:rPr lang="en-US" sz="2000" b="1" dirty="0"/>
              <a:t>. </a:t>
            </a:r>
            <a:endParaRPr lang="hr-HR" sz="2000" b="1" dirty="0"/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xmlns="" id="{215A382E-34D9-476C-AF33-B2F80CAD44D1}"/>
              </a:ext>
            </a:extLst>
          </p:cNvPr>
          <p:cNvSpPr txBox="1">
            <a:spLocks/>
          </p:cNvSpPr>
          <p:nvPr/>
        </p:nvSpPr>
        <p:spPr>
          <a:xfrm>
            <a:off x="274321" y="1891021"/>
            <a:ext cx="9441180" cy="629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Halloween is a</a:t>
            </a:r>
            <a:r>
              <a:rPr lang="hr-HR" sz="2000" b="1" dirty="0">
                <a:solidFill>
                  <a:srgbClr val="FF0000"/>
                </a:solidFill>
              </a:rPr>
              <a:t>n </a:t>
            </a:r>
            <a:r>
              <a:rPr lang="hr-HR" sz="2000" b="1" dirty="0" err="1">
                <a:solidFill>
                  <a:srgbClr val="FF0000"/>
                </a:solidFill>
              </a:rPr>
              <a:t>autumn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holiday for children. </a:t>
            </a: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hr-HR" sz="2000" b="1" dirty="0" err="1">
                <a:solidFill>
                  <a:srgbClr val="FF0000"/>
                </a:solidFill>
              </a:rPr>
              <a:t>Halloween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is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celebrated</a:t>
            </a:r>
            <a:r>
              <a:rPr lang="hr-HR" sz="2000" b="1" dirty="0">
                <a:solidFill>
                  <a:srgbClr val="FF0000"/>
                </a:solidFill>
              </a:rPr>
              <a:t> on </a:t>
            </a:r>
            <a:r>
              <a:rPr lang="hr-HR" sz="2000" b="1" dirty="0" err="1">
                <a:solidFill>
                  <a:srgbClr val="FF0000"/>
                </a:solidFill>
              </a:rPr>
              <a:t>the</a:t>
            </a:r>
            <a:r>
              <a:rPr lang="hr-HR" sz="2000" b="1" dirty="0">
                <a:solidFill>
                  <a:srgbClr val="FF0000"/>
                </a:solidFill>
              </a:rPr>
              <a:t> 31st </a:t>
            </a:r>
            <a:r>
              <a:rPr lang="hr-HR" sz="2000" b="1" dirty="0" err="1">
                <a:solidFill>
                  <a:srgbClr val="FF0000"/>
                </a:solidFill>
              </a:rPr>
              <a:t>of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October</a:t>
            </a:r>
            <a:r>
              <a:rPr lang="en-US" sz="2000" b="1" dirty="0">
                <a:solidFill>
                  <a:srgbClr val="FF0000"/>
                </a:solidFill>
              </a:rPr>
              <a:t>.</a:t>
            </a: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xmlns="" id="{03FC3293-579C-46C1-A289-5FE092F536FE}"/>
              </a:ext>
            </a:extLst>
          </p:cNvPr>
          <p:cNvSpPr txBox="1">
            <a:spLocks/>
          </p:cNvSpPr>
          <p:nvPr/>
        </p:nvSpPr>
        <p:spPr>
          <a:xfrm>
            <a:off x="274321" y="5103157"/>
            <a:ext cx="9441180" cy="629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On Halloween, children cut faces in the large </a:t>
            </a:r>
            <a:r>
              <a:rPr lang="hr-HR" sz="2000" b="1" dirty="0" err="1">
                <a:solidFill>
                  <a:srgbClr val="FF0000"/>
                </a:solidFill>
              </a:rPr>
              <a:t>orange</a:t>
            </a:r>
            <a:r>
              <a:rPr lang="hr-HR" sz="2000" b="1" dirty="0">
                <a:solidFill>
                  <a:srgbClr val="FF0000"/>
                </a:solidFill>
              </a:rPr>
              <a:t> </a:t>
            </a:r>
            <a:r>
              <a:rPr lang="hr-HR" sz="2000" b="1" dirty="0" err="1">
                <a:solidFill>
                  <a:srgbClr val="FF0000"/>
                </a:solidFill>
              </a:rPr>
              <a:t>pumpkins</a:t>
            </a:r>
            <a:r>
              <a:rPr lang="en-US" sz="2000" b="1" dirty="0">
                <a:solidFill>
                  <a:srgbClr val="FF0000"/>
                </a:solidFill>
              </a:rPr>
              <a:t>. </a:t>
            </a: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Children also play bobbing for </a:t>
            </a:r>
            <a:r>
              <a:rPr lang="hr-HR" sz="2000" b="1" dirty="0" err="1">
                <a:solidFill>
                  <a:srgbClr val="FF0000"/>
                </a:solidFill>
              </a:rPr>
              <a:t>apples</a:t>
            </a:r>
            <a:r>
              <a:rPr lang="en-US" sz="2000" b="1" dirty="0">
                <a:solidFill>
                  <a:srgbClr val="FF0000"/>
                </a:solidFill>
              </a:rPr>
              <a:t>. </a:t>
            </a:r>
            <a:endParaRPr lang="hr-HR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xmlns="" id="{6F7D9844-41F0-4B0B-B2B4-249A9B406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6240" y="3124184"/>
            <a:ext cx="299464" cy="29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Vidi izvornu sliku">
            <a:extLst>
              <a:ext uri="{FF2B5EF4-FFF2-40B4-BE49-F238E27FC236}">
                <a16:creationId xmlns:a16="http://schemas.microsoft.com/office/drawing/2014/main" xmlns="" id="{77272417-1C02-4C99-A539-DC1862D2E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842" y="3907354"/>
            <a:ext cx="299464" cy="29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8473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xmlns="" id="{1C641332-D3E1-44FF-89AE-E95C947BBDAD}"/>
              </a:ext>
            </a:extLst>
          </p:cNvPr>
          <p:cNvSpPr txBox="1">
            <a:spLocks/>
          </p:cNvSpPr>
          <p:nvPr/>
        </p:nvSpPr>
        <p:spPr>
          <a:xfrm>
            <a:off x="304663" y="382373"/>
            <a:ext cx="11109959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bi uvježbao naučeno odigraj igricu na sljedećoj poveznici:</a:t>
            </a:r>
            <a:br>
              <a:rPr lang="hr-HR" sz="2000" i="1" dirty="0"/>
            </a:br>
            <a:r>
              <a:rPr lang="hr-HR" sz="2000" i="1" dirty="0">
                <a:hlinkClick r:id="rId2"/>
              </a:rPr>
              <a:t>https://wordwall.net/resource/5771159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xmlns="" id="{196BC2EB-873D-4742-AFE1-DCB084578B3C}"/>
              </a:ext>
            </a:extLst>
          </p:cNvPr>
          <p:cNvSpPr txBox="1">
            <a:spLocks/>
          </p:cNvSpPr>
          <p:nvPr/>
        </p:nvSpPr>
        <p:spPr>
          <a:xfrm>
            <a:off x="304663" y="1468136"/>
            <a:ext cx="8381910" cy="171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Legendu o </a:t>
            </a:r>
            <a:r>
              <a:rPr lang="hr-HR" sz="2000" i="1" dirty="0" err="1"/>
              <a:t>Jacku</a:t>
            </a:r>
            <a:r>
              <a:rPr lang="hr-HR" sz="2000" i="1" dirty="0"/>
              <a:t>, po kojem je nazvana izrezbarena bundeva možeš pogledati na sljedećoj poveznici:</a:t>
            </a:r>
            <a:r>
              <a:rPr lang="hr-HR" sz="2000" b="1" dirty="0"/>
              <a:t/>
            </a:r>
            <a:br>
              <a:rPr lang="hr-HR" sz="2000" b="1" dirty="0"/>
            </a:br>
            <a:r>
              <a:rPr lang="hr-HR" sz="2000" i="1" dirty="0">
                <a:hlinkClick r:id="rId5"/>
              </a:rPr>
              <a:t>https://youtu.be/MDVFJwHIK5o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603A95EE-A506-4521-B003-EC1CB8010171}"/>
              </a:ext>
            </a:extLst>
          </p:cNvPr>
          <p:cNvSpPr txBox="1">
            <a:spLocks/>
          </p:cNvSpPr>
          <p:nvPr/>
        </p:nvSpPr>
        <p:spPr>
          <a:xfrm>
            <a:off x="4548820" y="4257846"/>
            <a:ext cx="3438526" cy="3911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U svoju bilježnicu sada nacrtaj </a:t>
            </a:r>
            <a:r>
              <a:rPr lang="hr-HR" sz="2000" b="1" i="1" dirty="0" err="1"/>
              <a:t>spooky</a:t>
            </a:r>
            <a:r>
              <a:rPr lang="hr-HR" sz="2000" b="1" i="1" dirty="0"/>
              <a:t> </a:t>
            </a:r>
            <a:r>
              <a:rPr lang="en-US" sz="2000" b="1" dirty="0"/>
              <a:t>“jack-o’-lantern</a:t>
            </a:r>
            <a:r>
              <a:rPr lang="hr-HR" sz="2000" b="1" dirty="0"/>
              <a:t>.</a:t>
            </a:r>
            <a:r>
              <a:rPr lang="en-US" sz="2000" b="1" dirty="0"/>
              <a:t>”</a:t>
            </a:r>
            <a:r>
              <a:rPr lang="hr-HR" sz="2000" b="1" i="1" dirty="0"/>
              <a:t> 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1028" name="Picture 4" descr="Vidi izvornu sliku">
            <a:extLst>
              <a:ext uri="{FF2B5EF4-FFF2-40B4-BE49-F238E27FC236}">
                <a16:creationId xmlns:a16="http://schemas.microsoft.com/office/drawing/2014/main" xmlns="" id="{0406B2FD-DEBC-45E8-9080-56A574B4F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8212" y="2692365"/>
            <a:ext cx="34385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5220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603A95EE-A506-4521-B003-EC1CB8010171}"/>
              </a:ext>
            </a:extLst>
          </p:cNvPr>
          <p:cNvSpPr txBox="1">
            <a:spLocks/>
          </p:cNvSpPr>
          <p:nvPr/>
        </p:nvSpPr>
        <p:spPr>
          <a:xfrm>
            <a:off x="366438" y="380938"/>
            <a:ext cx="9079367" cy="55626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0070C0"/>
                </a:solidFill>
              </a:rPr>
              <a:t>Napiši kratku </a:t>
            </a:r>
            <a:r>
              <a:rPr lang="hr-HR" sz="2000" i="1" dirty="0" err="1">
                <a:solidFill>
                  <a:srgbClr val="0070C0"/>
                </a:solidFill>
              </a:rPr>
              <a:t>činkvinu</a:t>
            </a:r>
            <a:r>
              <a:rPr lang="hr-HR" sz="2000" i="1" dirty="0">
                <a:solidFill>
                  <a:srgbClr val="0070C0"/>
                </a:solidFill>
              </a:rPr>
              <a:t> (pjesmu u 5 stihova) o Noći vještica na engleskom!</a:t>
            </a:r>
            <a:br>
              <a:rPr lang="hr-HR" sz="2000" i="1" dirty="0">
                <a:solidFill>
                  <a:srgbClr val="0070C0"/>
                </a:solidFill>
              </a:rPr>
            </a:br>
            <a:r>
              <a:rPr lang="hr-HR" sz="2000" i="1" dirty="0">
                <a:solidFill>
                  <a:srgbClr val="0070C0"/>
                </a:solidFill>
              </a:rPr>
              <a:t>Pravila su jednostavna!</a:t>
            </a:r>
          </a:p>
          <a:p>
            <a:pPr marL="0" indent="0">
              <a:buNone/>
            </a:pPr>
            <a:r>
              <a:rPr lang="en-US" sz="2000" b="1" dirty="0"/>
              <a:t>Line 1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hr-HR" sz="2000" b="1" dirty="0" smtClean="0"/>
              <a:t>o</a:t>
            </a:r>
            <a:r>
              <a:rPr lang="en-US" sz="2000" b="1" dirty="0" smtClean="0"/>
              <a:t>ne </a:t>
            </a:r>
            <a:r>
              <a:rPr lang="en-US" sz="2000" b="1" dirty="0"/>
              <a:t>word, also the title</a:t>
            </a:r>
            <a:r>
              <a:rPr lang="hr-HR" sz="2000" b="1" dirty="0"/>
              <a:t> </a:t>
            </a:r>
            <a:r>
              <a:rPr lang="hr-HR" sz="2000" i="1" dirty="0" smtClean="0"/>
              <a:t>|</a:t>
            </a:r>
            <a:br>
              <a:rPr lang="hr-HR" sz="2000" i="1" dirty="0" smtClean="0"/>
            </a:br>
            <a:r>
              <a:rPr lang="hr-HR" sz="2000" i="1" dirty="0" smtClean="0"/>
              <a:t>              </a:t>
            </a:r>
            <a:r>
              <a:rPr lang="hr-HR" sz="2000" i="1" dirty="0">
                <a:solidFill>
                  <a:srgbClr val="0070C0"/>
                </a:solidFill>
              </a:rPr>
              <a:t>jedna riječ, </a:t>
            </a:r>
            <a:r>
              <a:rPr lang="hr-HR" sz="2000" i="1" dirty="0" smtClean="0">
                <a:solidFill>
                  <a:srgbClr val="0070C0"/>
                </a:solidFill>
              </a:rPr>
              <a:t>naslov</a:t>
            </a:r>
          </a:p>
          <a:p>
            <a:pPr marL="0" indent="0">
              <a:buNone/>
            </a:pPr>
            <a:endParaRPr lang="en-US" sz="20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Line 2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hr-HR" sz="2000" b="1" dirty="0"/>
              <a:t>t</a:t>
            </a:r>
            <a:r>
              <a:rPr lang="en-US" sz="2000" b="1" dirty="0" err="1" smtClean="0"/>
              <a:t>wo</a:t>
            </a:r>
            <a:r>
              <a:rPr lang="en-US" sz="2000" b="1" dirty="0" smtClean="0"/>
              <a:t> </a:t>
            </a:r>
            <a:r>
              <a:rPr lang="en-US" sz="2000" b="1" dirty="0"/>
              <a:t>adjectives that describe the word in line one</a:t>
            </a:r>
            <a:r>
              <a:rPr lang="hr-HR" sz="2000" b="1" dirty="0"/>
              <a:t> </a:t>
            </a:r>
            <a:r>
              <a:rPr lang="hr-HR" sz="2000" i="1" dirty="0" smtClean="0"/>
              <a:t>|</a:t>
            </a:r>
            <a:br>
              <a:rPr lang="hr-HR" sz="2000" i="1" dirty="0" smtClean="0"/>
            </a:br>
            <a:r>
              <a:rPr lang="hr-HR" sz="2000" i="1" dirty="0" smtClean="0"/>
              <a:t>               </a:t>
            </a:r>
            <a:r>
              <a:rPr lang="hr-HR" sz="2000" i="1" dirty="0">
                <a:solidFill>
                  <a:srgbClr val="0070C0"/>
                </a:solidFill>
              </a:rPr>
              <a:t>dva pridjeva koji opisuju </a:t>
            </a:r>
            <a:r>
              <a:rPr lang="hr-HR" sz="2000" i="1" dirty="0" smtClean="0">
                <a:solidFill>
                  <a:srgbClr val="0070C0"/>
                </a:solidFill>
              </a:rPr>
              <a:t>naslov/temu</a:t>
            </a:r>
          </a:p>
          <a:p>
            <a:pPr marL="0" indent="0">
              <a:buNone/>
            </a:pPr>
            <a:endParaRPr lang="en-US" sz="2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Line 3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hr-HR" sz="2000" b="1" dirty="0"/>
              <a:t>t</a:t>
            </a:r>
            <a:r>
              <a:rPr lang="en-US" sz="2000" b="1" dirty="0" err="1" smtClean="0"/>
              <a:t>hree</a:t>
            </a:r>
            <a:r>
              <a:rPr lang="en-US" sz="2000" b="1" dirty="0" smtClean="0"/>
              <a:t> </a:t>
            </a:r>
            <a:r>
              <a:rPr lang="en-US" sz="2000" b="1" dirty="0"/>
              <a:t>words that give more information about the subject.</a:t>
            </a:r>
            <a:r>
              <a:rPr lang="hr-HR" sz="2000" b="1" dirty="0"/>
              <a:t> 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             </a:t>
            </a:r>
            <a:r>
              <a:rPr lang="hr-HR" sz="2000" i="1" dirty="0" smtClean="0"/>
              <a:t>| </a:t>
            </a:r>
            <a:r>
              <a:rPr lang="hr-HR" sz="2000" i="1" dirty="0">
                <a:solidFill>
                  <a:srgbClr val="0070C0"/>
                </a:solidFill>
              </a:rPr>
              <a:t>tri riječi koje daju više informacija o </a:t>
            </a:r>
            <a:r>
              <a:rPr lang="hr-HR" sz="2000" i="1" dirty="0" smtClean="0">
                <a:solidFill>
                  <a:srgbClr val="0070C0"/>
                </a:solidFill>
              </a:rPr>
              <a:t>temi</a:t>
            </a:r>
          </a:p>
          <a:p>
            <a:pPr marL="0" indent="0">
              <a:buNone/>
            </a:pPr>
            <a:endParaRPr lang="en-US" sz="2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Line 4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hr-HR" sz="2000" b="1" dirty="0"/>
              <a:t>f</a:t>
            </a:r>
            <a:r>
              <a:rPr lang="en-US" sz="2000" b="1" dirty="0" smtClean="0"/>
              <a:t>our </a:t>
            </a:r>
            <a:r>
              <a:rPr lang="en-US" sz="2000" b="1" dirty="0"/>
              <a:t>words that show emotion about the subject</a:t>
            </a:r>
            <a:r>
              <a:rPr lang="hr-HR" sz="2000" b="1" dirty="0"/>
              <a:t> </a:t>
            </a:r>
            <a:r>
              <a:rPr lang="hr-HR" sz="2000" b="1" dirty="0" err="1"/>
              <a:t>or</a:t>
            </a:r>
            <a:r>
              <a:rPr lang="hr-HR" sz="2000" b="1" dirty="0"/>
              <a:t> </a:t>
            </a:r>
            <a:r>
              <a:rPr lang="en-US" sz="2000" b="1" dirty="0"/>
              <a:t>individual words or a 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              </a:t>
            </a:r>
            <a:r>
              <a:rPr lang="hr-HR" sz="2000" b="1" dirty="0" err="1" smtClean="0"/>
              <a:t>phrase</a:t>
            </a:r>
            <a:r>
              <a:rPr lang="hr-HR" sz="2000" b="1" dirty="0" smtClean="0"/>
              <a:t> </a:t>
            </a:r>
            <a:r>
              <a:rPr lang="hr-HR" sz="2000" i="1" dirty="0"/>
              <a:t>| </a:t>
            </a:r>
            <a:r>
              <a:rPr lang="hr-HR" sz="2000" i="1" dirty="0">
                <a:solidFill>
                  <a:srgbClr val="0070C0"/>
                </a:solidFill>
              </a:rPr>
              <a:t>četiri riječi koje izriču osjećaje uz temu, ili </a:t>
            </a:r>
            <a:r>
              <a:rPr lang="hr-HR" sz="2000" i="1" dirty="0" smtClean="0">
                <a:solidFill>
                  <a:srgbClr val="0070C0"/>
                </a:solidFill>
              </a:rPr>
              <a:t>fraza</a:t>
            </a:r>
          </a:p>
          <a:p>
            <a:pPr marL="0" indent="0">
              <a:buNone/>
            </a:pPr>
            <a:endParaRPr lang="hr-HR" sz="2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Line 5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hr-HR" sz="2000" b="1" dirty="0"/>
              <a:t>s</a:t>
            </a:r>
            <a:r>
              <a:rPr lang="en-US" sz="2000" b="1" dirty="0" err="1" smtClean="0"/>
              <a:t>ynonym</a:t>
            </a:r>
            <a:r>
              <a:rPr lang="en-US" sz="2000" b="1" dirty="0" smtClean="0"/>
              <a:t> </a:t>
            </a:r>
            <a:r>
              <a:rPr lang="en-US" sz="2000" b="1" dirty="0"/>
              <a:t>of the title or a word very similar to it</a:t>
            </a:r>
            <a:r>
              <a:rPr lang="hr-HR" sz="2000" b="1" dirty="0"/>
              <a:t> </a:t>
            </a:r>
            <a:r>
              <a:rPr lang="hr-HR" sz="2000" i="1" dirty="0" smtClean="0"/>
              <a:t>|</a:t>
            </a:r>
            <a:br>
              <a:rPr lang="hr-HR" sz="2000" i="1" dirty="0" smtClean="0"/>
            </a:br>
            <a:r>
              <a:rPr lang="hr-HR" sz="2000" i="1" dirty="0" smtClean="0"/>
              <a:t>               </a:t>
            </a:r>
            <a:r>
              <a:rPr lang="hr-HR" sz="2000" i="1" dirty="0">
                <a:solidFill>
                  <a:srgbClr val="0070C0"/>
                </a:solidFill>
              </a:rPr>
              <a:t>istoznačnica naslova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xmlns="" val="125432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xmlns="" id="{719A4F06-7F5E-4B84-BD9B-F40AE9B98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704" y="2336730"/>
            <a:ext cx="2812188" cy="452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di izvornu sliku">
            <a:extLst>
              <a:ext uri="{FF2B5EF4-FFF2-40B4-BE49-F238E27FC236}">
                <a16:creationId xmlns:a16="http://schemas.microsoft.com/office/drawing/2014/main" xmlns="" id="{EBDF0593-06FB-4124-A5F9-EF9052EFA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1" y="599543"/>
            <a:ext cx="1573120" cy="17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xmlns="" id="{603A95EE-A506-4521-B003-EC1CB8010171}"/>
              </a:ext>
            </a:extLst>
          </p:cNvPr>
          <p:cNvSpPr txBox="1">
            <a:spLocks/>
          </p:cNvSpPr>
          <p:nvPr/>
        </p:nvSpPr>
        <p:spPr>
          <a:xfrm>
            <a:off x="546235" y="685781"/>
            <a:ext cx="9079367" cy="3911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b="1" dirty="0" err="1"/>
              <a:t>Halloween</a:t>
            </a:r>
            <a:endParaRPr lang="en-US" b="1" dirty="0"/>
          </a:p>
          <a:p>
            <a:pPr marL="0" indent="0" algn="ctr">
              <a:buNone/>
            </a:pPr>
            <a:r>
              <a:rPr lang="hr-HR" b="1" dirty="0" err="1"/>
              <a:t>Scary</a:t>
            </a:r>
            <a:r>
              <a:rPr lang="hr-HR" b="1" dirty="0"/>
              <a:t>, </a:t>
            </a:r>
            <a:r>
              <a:rPr lang="hr-HR" b="1" dirty="0" err="1"/>
              <a:t>spooky</a:t>
            </a:r>
            <a:endParaRPr lang="en-US" b="1" dirty="0"/>
          </a:p>
          <a:p>
            <a:pPr marL="0" indent="0" algn="ctr">
              <a:buNone/>
            </a:pPr>
            <a:r>
              <a:rPr lang="hr-HR" b="1" dirty="0" err="1"/>
              <a:t>Holiday</a:t>
            </a:r>
            <a:r>
              <a:rPr lang="hr-HR" b="1" dirty="0"/>
              <a:t> for </a:t>
            </a:r>
            <a:r>
              <a:rPr lang="hr-HR" b="1" dirty="0" err="1"/>
              <a:t>children</a:t>
            </a:r>
            <a:endParaRPr lang="en-US" b="1" dirty="0"/>
          </a:p>
          <a:p>
            <a:pPr marL="0" indent="0" algn="ctr">
              <a:buNone/>
            </a:pPr>
            <a:r>
              <a:rPr lang="hr-HR" b="1" dirty="0"/>
              <a:t>J</a:t>
            </a:r>
            <a:r>
              <a:rPr lang="en-US" b="1" dirty="0"/>
              <a:t>ack-o’-lantern </a:t>
            </a:r>
            <a:r>
              <a:rPr lang="hr-HR" b="1" dirty="0" err="1"/>
              <a:t>pumpkin</a:t>
            </a:r>
            <a:endParaRPr lang="hr-HR" b="1" dirty="0"/>
          </a:p>
          <a:p>
            <a:pPr marL="0" indent="0" algn="ctr">
              <a:buNone/>
            </a:pPr>
            <a:r>
              <a:rPr lang="hr-HR" b="1" dirty="0" err="1"/>
              <a:t>Happy</a:t>
            </a:r>
            <a:r>
              <a:rPr lang="hr-HR" b="1" dirty="0"/>
              <a:t> </a:t>
            </a:r>
            <a:r>
              <a:rPr lang="hr-HR" b="1" dirty="0" err="1"/>
              <a:t>Halloween</a:t>
            </a:r>
            <a:r>
              <a:rPr lang="hr-HR" b="1" dirty="0"/>
              <a:t>!</a:t>
            </a:r>
            <a:r>
              <a:rPr lang="hr-HR" sz="2000" b="1" dirty="0"/>
              <a:t/>
            </a:r>
            <a:br>
              <a:rPr lang="hr-HR" sz="2000" b="1" dirty="0"/>
            </a:b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2052" name="Picture 4" descr="Vidi izvornu sliku">
            <a:extLst>
              <a:ext uri="{FF2B5EF4-FFF2-40B4-BE49-F238E27FC236}">
                <a16:creationId xmlns:a16="http://schemas.microsoft.com/office/drawing/2014/main" xmlns="" id="{7287B40F-61E7-484F-ACC0-3C1D0F4A3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8121" y="4011929"/>
            <a:ext cx="6096000" cy="255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2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</TotalTime>
  <Words>208</Words>
  <Application>Microsoft Office PowerPoint</Application>
  <PresentationFormat>Custom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Tema sustava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OŠ Slavka Kolara - Kravarsko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ᵀᴴᴱ ᴼᴿᴵᴳᴵᴻᴬᴸ Wolfenstein</dc:creator>
  <cp:lastModifiedBy>sk-sivos</cp:lastModifiedBy>
  <cp:revision>282</cp:revision>
  <dcterms:created xsi:type="dcterms:W3CDTF">2017-01-15T10:30:28Z</dcterms:created>
  <dcterms:modified xsi:type="dcterms:W3CDTF">2020-10-25T15:30:57Z</dcterms:modified>
</cp:coreProperties>
</file>